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79" r:id="rId4"/>
    <p:sldId id="278" r:id="rId5"/>
    <p:sldId id="274" r:id="rId6"/>
    <p:sldId id="275" r:id="rId7"/>
    <p:sldId id="270" r:id="rId8"/>
  </p:sldIdLst>
  <p:sldSz cx="12192000" cy="6858000"/>
  <p:notesSz cx="6808788" cy="99409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E5B50A7-D7CB-4CBC-82DA-6D6206F3A66C}">
          <p14:sldIdLst/>
        </p14:section>
        <p14:section name="Oddíl bez názvu" id="{AA89CD03-C02A-4892-A0BE-BD7FC6FFF379}">
          <p14:sldIdLst>
            <p14:sldId id="259"/>
            <p14:sldId id="261"/>
            <p14:sldId id="279"/>
            <p14:sldId id="278"/>
            <p14:sldId id="274"/>
            <p14:sldId id="275"/>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1DEF9E-A72C-D7C4-6C7F-4D822E7310E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4D91AE0-0613-677B-F376-329AD183C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08FB288-E2E9-9687-3E5E-B9697C4AAED6}"/>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5" name="Zástupný symbol pro zápatí 4">
            <a:extLst>
              <a:ext uri="{FF2B5EF4-FFF2-40B4-BE49-F238E27FC236}">
                <a16:creationId xmlns:a16="http://schemas.microsoft.com/office/drawing/2014/main" id="{98C2AB20-751F-D62F-A8AC-D83D726AB8E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E494A8-84CD-4E82-99C5-CE8FAE455AC4}"/>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302011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FC6666-098B-A65C-11E8-270AAD43B7A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3521A06-9A1E-6A75-CC83-BF8AEC5F62C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4A9C960-34A8-DC9D-27B3-619F38836BD8}"/>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5" name="Zástupný symbol pro zápatí 4">
            <a:extLst>
              <a:ext uri="{FF2B5EF4-FFF2-40B4-BE49-F238E27FC236}">
                <a16:creationId xmlns:a16="http://schemas.microsoft.com/office/drawing/2014/main" id="{9F952E82-FD06-7CE9-3C8D-8B9CF3CB19B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7413350-3F42-8A73-C34B-5BCDA687794A}"/>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413533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F3099D3-0886-3DED-752C-FF56A9E475B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CC3B7C6-6B68-467A-FE31-2369AFC63EB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12C73A7-606E-2ABA-3BFB-79DA0D5342F3}"/>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5" name="Zástupný symbol pro zápatí 4">
            <a:extLst>
              <a:ext uri="{FF2B5EF4-FFF2-40B4-BE49-F238E27FC236}">
                <a16:creationId xmlns:a16="http://schemas.microsoft.com/office/drawing/2014/main" id="{35E51AD8-9A45-1847-DF64-9E4EED93AF0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255901A-924E-9B9E-52F6-207DDA923C97}"/>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172921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989DBC-2EF8-61A2-EA6A-42D4059D4D2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E34C188-94BD-BA35-805E-63B7C700C92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A3F9CB3-4E91-ADBB-C60A-158211B4FBD4}"/>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5" name="Zástupný symbol pro zápatí 4">
            <a:extLst>
              <a:ext uri="{FF2B5EF4-FFF2-40B4-BE49-F238E27FC236}">
                <a16:creationId xmlns:a16="http://schemas.microsoft.com/office/drawing/2014/main" id="{557F085F-524C-D538-D98A-E3C606528C3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0E82685-2ED1-D37A-0F7E-479B87546540}"/>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69522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5B7B15-12D8-48F8-D982-CB4F02B82B1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9602466-C18E-ED80-C1C5-F202DB8555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CA73EBF-CF32-3BD3-3909-B9F7CEF52D58}"/>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5" name="Zástupný symbol pro zápatí 4">
            <a:extLst>
              <a:ext uri="{FF2B5EF4-FFF2-40B4-BE49-F238E27FC236}">
                <a16:creationId xmlns:a16="http://schemas.microsoft.com/office/drawing/2014/main" id="{EE47A95D-BB39-2A64-BFB1-0FEE0D68B8B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199FA6D-1DB4-478F-5005-11819B44C339}"/>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299616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CB28A8-E5BE-CC58-6AA5-7CEBD7E22AC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7E77E18-4D2B-E4C3-4CDA-25CC322E343E}"/>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3A5F6A6-9043-0239-3675-3B1C58833BC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091B7AE-A11B-5C01-97D1-D507AD9F0E1B}"/>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6" name="Zástupný symbol pro zápatí 5">
            <a:extLst>
              <a:ext uri="{FF2B5EF4-FFF2-40B4-BE49-F238E27FC236}">
                <a16:creationId xmlns:a16="http://schemas.microsoft.com/office/drawing/2014/main" id="{09BB9E18-D7A4-E910-D483-9837628DFED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2FFA7DF-0D5D-9F87-6860-36220A8F4361}"/>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307548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D088A2-D278-0C52-9C21-9242223A439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617E626-CE9E-0D1E-1341-DB612DBBA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512D73E-8536-77CB-E869-1DD34995F4B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D33976B-6119-3DCA-70EB-80D0F7400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9EDE869-3CA0-B66A-0C55-4D5466F0559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E883B66-4CD1-69DE-7D86-B42F41F33C92}"/>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8" name="Zástupný symbol pro zápatí 7">
            <a:extLst>
              <a:ext uri="{FF2B5EF4-FFF2-40B4-BE49-F238E27FC236}">
                <a16:creationId xmlns:a16="http://schemas.microsoft.com/office/drawing/2014/main" id="{46B94A25-BF3D-03C7-67FA-F67D3E05619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334C219-07C1-024B-57CE-096B6957F609}"/>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92615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81FE49-B1CC-5C82-5012-8D1C5B32D16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6A61CB8-8549-A83D-4B99-FBDDC0F6E4ED}"/>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4" name="Zástupný symbol pro zápatí 3">
            <a:extLst>
              <a:ext uri="{FF2B5EF4-FFF2-40B4-BE49-F238E27FC236}">
                <a16:creationId xmlns:a16="http://schemas.microsoft.com/office/drawing/2014/main" id="{0B5F37C4-FB69-BB72-8168-28C70840FE1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7C26712-02F7-8007-5408-E4AE9AB4AC23}"/>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161863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01248B9-DCA6-F5CB-3F9F-67912796B7A3}"/>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3" name="Zástupný symbol pro zápatí 2">
            <a:extLst>
              <a:ext uri="{FF2B5EF4-FFF2-40B4-BE49-F238E27FC236}">
                <a16:creationId xmlns:a16="http://schemas.microsoft.com/office/drawing/2014/main" id="{CEF7DE36-EED7-E065-D9E9-A61409DF682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EBBE89A-BBE3-E7E9-0199-3C2B1CF80551}"/>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226479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ACA87F-F6F3-1752-0C9A-CED2F473D47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6837845-EB29-150B-D037-52A2CA1678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EBE3859-6E0F-ABEF-DA3F-3B8025883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CDF64A2-BC5A-ECDF-EF1A-C54D256E2A36}"/>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6" name="Zástupný symbol pro zápatí 5">
            <a:extLst>
              <a:ext uri="{FF2B5EF4-FFF2-40B4-BE49-F238E27FC236}">
                <a16:creationId xmlns:a16="http://schemas.microsoft.com/office/drawing/2014/main" id="{230CD396-E789-4BD0-2A86-EDE2955BE51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B34BBC1-60A5-A84C-0B0C-E76FD8FEA117}"/>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132482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8F2BF5-1701-F431-8B97-5EBD360F983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9987CE5-4814-6973-B71B-663C60A4E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EEA28ED-0E38-475A-25B0-45AD644F6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FA5DA82-A044-1468-4607-544344740D97}"/>
              </a:ext>
            </a:extLst>
          </p:cNvPr>
          <p:cNvSpPr>
            <a:spLocks noGrp="1"/>
          </p:cNvSpPr>
          <p:nvPr>
            <p:ph type="dt" sz="half" idx="10"/>
          </p:nvPr>
        </p:nvSpPr>
        <p:spPr/>
        <p:txBody>
          <a:bodyPr/>
          <a:lstStyle/>
          <a:p>
            <a:fld id="{0006D345-053C-4C25-A349-BEEEABC62FD6}" type="datetimeFigureOut">
              <a:rPr lang="cs-CZ" smtClean="0"/>
              <a:t>21.05.2026</a:t>
            </a:fld>
            <a:endParaRPr lang="cs-CZ"/>
          </a:p>
        </p:txBody>
      </p:sp>
      <p:sp>
        <p:nvSpPr>
          <p:cNvPr id="6" name="Zástupný symbol pro zápatí 5">
            <a:extLst>
              <a:ext uri="{FF2B5EF4-FFF2-40B4-BE49-F238E27FC236}">
                <a16:creationId xmlns:a16="http://schemas.microsoft.com/office/drawing/2014/main" id="{727B4120-B6CE-77C6-4E63-97EBEDF25B4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5B3EC90-BB0D-B07B-047C-0A3D645BCAB8}"/>
              </a:ext>
            </a:extLst>
          </p:cNvPr>
          <p:cNvSpPr>
            <a:spLocks noGrp="1"/>
          </p:cNvSpPr>
          <p:nvPr>
            <p:ph type="sldNum" sz="quarter" idx="12"/>
          </p:nvPr>
        </p:nvSpPr>
        <p:spPr/>
        <p:txBody>
          <a:bodyPr/>
          <a:lstStyle/>
          <a:p>
            <a:fld id="{81828F2C-9230-4F92-A913-2B8085839EDA}" type="slidenum">
              <a:rPr lang="cs-CZ" smtClean="0"/>
              <a:t>‹#›</a:t>
            </a:fld>
            <a:endParaRPr lang="cs-CZ"/>
          </a:p>
        </p:txBody>
      </p:sp>
    </p:spTree>
    <p:extLst>
      <p:ext uri="{BB962C8B-B14F-4D97-AF65-F5344CB8AC3E}">
        <p14:creationId xmlns:p14="http://schemas.microsoft.com/office/powerpoint/2010/main" val="102474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6830D9D-58BD-AA2B-B6CA-89181FC51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0ECC948-E2EC-50B2-B489-249AE7D03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718C19-95E5-6AFC-D4A4-9A6A272A5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6D345-053C-4C25-A349-BEEEABC62FD6}" type="datetimeFigureOut">
              <a:rPr lang="cs-CZ" smtClean="0"/>
              <a:t>21.05.2026</a:t>
            </a:fld>
            <a:endParaRPr lang="cs-CZ"/>
          </a:p>
        </p:txBody>
      </p:sp>
      <p:sp>
        <p:nvSpPr>
          <p:cNvPr id="5" name="Zástupný symbol pro zápatí 4">
            <a:extLst>
              <a:ext uri="{FF2B5EF4-FFF2-40B4-BE49-F238E27FC236}">
                <a16:creationId xmlns:a16="http://schemas.microsoft.com/office/drawing/2014/main" id="{15FB3051-CD3F-C3F4-8151-B1AFBC4AD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CCD6A7E-4E32-7B63-B76F-30D7A727D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28F2C-9230-4F92-A913-2B8085839EDA}" type="slidenum">
              <a:rPr lang="cs-CZ" smtClean="0"/>
              <a:t>‹#›</a:t>
            </a:fld>
            <a:endParaRPr lang="cs-CZ"/>
          </a:p>
        </p:txBody>
      </p:sp>
    </p:spTree>
    <p:extLst>
      <p:ext uri="{BB962C8B-B14F-4D97-AF65-F5344CB8AC3E}">
        <p14:creationId xmlns:p14="http://schemas.microsoft.com/office/powerpoint/2010/main" val="2848161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F66A120-1563-8202-0A3C-9E7949313E76}"/>
              </a:ext>
            </a:extLst>
          </p:cNvPr>
          <p:cNvSpPr txBox="1"/>
          <p:nvPr/>
        </p:nvSpPr>
        <p:spPr>
          <a:xfrm>
            <a:off x="855132" y="846667"/>
            <a:ext cx="9499601" cy="4622291"/>
          </a:xfrm>
          <a:prstGeom prst="rect">
            <a:avLst/>
          </a:prstGeom>
          <a:noFill/>
        </p:spPr>
        <p:txBody>
          <a:bodyPr wrap="square">
            <a:spAutoFit/>
          </a:bodyPr>
          <a:lstStyle/>
          <a:p>
            <a:pPr lvl="0">
              <a:lnSpc>
                <a:spcPct val="107000"/>
              </a:lnSpc>
            </a:pPr>
            <a:r>
              <a:rPr lang="cs-CZ" sz="1800" b="1" u="sng" kern="100" dirty="0">
                <a:effectLst/>
                <a:latin typeface="Calibri" panose="020F0502020204030204" pitchFamily="34" charset="0"/>
                <a:ea typeface="Calibri" panose="020F0502020204030204" pitchFamily="34" charset="0"/>
                <a:cs typeface="Times New Roman" panose="02020603050405020304" pitchFamily="18" charset="0"/>
              </a:rPr>
              <a:t>Co to akcelerační zóny jsou</a:t>
            </a:r>
          </a:p>
          <a:p>
            <a:pPr lvl="0">
              <a:lnSpc>
                <a:spcPct val="107000"/>
              </a:lnSpc>
            </a:pPr>
            <a:endParaRPr lang="cs-CZ"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cs-CZ" sz="2000" kern="100" dirty="0">
                <a:latin typeface="Calibri" panose="020F0502020204030204" pitchFamily="34" charset="0"/>
                <a:ea typeface="Calibri" panose="020F0502020204030204" pitchFamily="34" charset="0"/>
                <a:cs typeface="Times New Roman" panose="02020603050405020304" pitchFamily="18" charset="0"/>
              </a:rPr>
              <a:t>Akcelerační zóny jsou státem vymezená území </a:t>
            </a:r>
            <a:r>
              <a:rPr lang="cs-CZ" sz="2000" dirty="0"/>
              <a:t>s dobrými větrnými podmínkami (rychlost větru 6 m/s ve 100 m)</a:t>
            </a:r>
            <a:r>
              <a:rPr lang="cs-CZ" sz="2000" kern="100" dirty="0">
                <a:latin typeface="Calibri" panose="020F0502020204030204" pitchFamily="34" charset="0"/>
                <a:ea typeface="Calibri" panose="020F0502020204030204" pitchFamily="34" charset="0"/>
                <a:cs typeface="Times New Roman" panose="02020603050405020304" pitchFamily="18" charset="0"/>
              </a:rPr>
              <a:t>, kde může proběhnout výstavba obnovitelných zdrojů (v našem případě větrných elektráren) ve zrychleném a zjednodušeném režimu</a:t>
            </a:r>
          </a:p>
          <a:p>
            <a:pPr lvl="0">
              <a:lnSpc>
                <a:spcPct val="107000"/>
              </a:lnSpc>
            </a:pPr>
            <a:endParaRPr lang="cs-CZ" sz="20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cs-CZ" sz="2000" kern="100" dirty="0">
                <a:latin typeface="Calibri" panose="020F0502020204030204" pitchFamily="34" charset="0"/>
                <a:ea typeface="Calibri" panose="020F0502020204030204" pitchFamily="34" charset="0"/>
                <a:cs typeface="Times New Roman" panose="02020603050405020304" pitchFamily="18" charset="0"/>
              </a:rPr>
              <a:t>Akcelerační zóny jsou nadřazeny územním plánům měst a obcí</a:t>
            </a:r>
          </a:p>
          <a:p>
            <a:pPr lvl="0">
              <a:lnSpc>
                <a:spcPct val="107000"/>
              </a:lnSpc>
            </a:pPr>
            <a:endParaRPr lang="cs-CZ" sz="2000" dirty="0"/>
          </a:p>
          <a:p>
            <a:pPr lvl="0">
              <a:lnSpc>
                <a:spcPct val="107000"/>
              </a:lnSpc>
            </a:pPr>
            <a:r>
              <a:rPr lang="cs-CZ" sz="2000" dirty="0"/>
              <a:t>Akcelerační zóny mají přispět k cíli 35% podílu obnovitelných zdrojů na výrobě elektřiny v ČR do roku 2030.</a:t>
            </a:r>
          </a:p>
          <a:p>
            <a:pPr lvl="0">
              <a:lnSpc>
                <a:spcPct val="107000"/>
              </a:lnSpc>
            </a:pPr>
            <a:endParaRPr lang="cs-CZ"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cs-CZ" sz="2000" kern="100" dirty="0">
                <a:latin typeface="Calibri" panose="020F0502020204030204" pitchFamily="34" charset="0"/>
                <a:ea typeface="Calibri" panose="020F0502020204030204" pitchFamily="34" charset="0"/>
                <a:cs typeface="Times New Roman" panose="02020603050405020304" pitchFamily="18" charset="0"/>
              </a:rPr>
              <a:t>Původní návrh byl 2 685 km2 </a:t>
            </a:r>
            <a:r>
              <a:rPr lang="cs-CZ" sz="2000" kern="100" dirty="0" err="1">
                <a:latin typeface="Calibri" panose="020F0502020204030204" pitchFamily="34" charset="0"/>
                <a:ea typeface="Calibri" panose="020F0502020204030204" pitchFamily="34" charset="0"/>
                <a:cs typeface="Times New Roman" panose="02020603050405020304" pitchFamily="18" charset="0"/>
              </a:rPr>
              <a:t>akceler</a:t>
            </a:r>
            <a:r>
              <a:rPr lang="cs-CZ" sz="2000" kern="100" dirty="0">
                <a:latin typeface="Calibri" panose="020F0502020204030204" pitchFamily="34" charset="0"/>
                <a:ea typeface="Calibri" panose="020F0502020204030204" pitchFamily="34" charset="0"/>
                <a:cs typeface="Times New Roman" panose="02020603050405020304" pitchFamily="18" charset="0"/>
              </a:rPr>
              <a:t>. zón, současný návrh 474 km2 </a:t>
            </a:r>
            <a:r>
              <a:rPr lang="cs-CZ" sz="2000" kern="100" dirty="0" err="1">
                <a:latin typeface="Calibri" panose="020F0502020204030204" pitchFamily="34" charset="0"/>
                <a:ea typeface="Calibri" panose="020F0502020204030204" pitchFamily="34" charset="0"/>
                <a:cs typeface="Times New Roman" panose="02020603050405020304" pitchFamily="18" charset="0"/>
              </a:rPr>
              <a:t>akceler</a:t>
            </a:r>
            <a:r>
              <a:rPr lang="cs-CZ" sz="2000" kern="100" dirty="0">
                <a:latin typeface="Calibri" panose="020F0502020204030204" pitchFamily="34" charset="0"/>
                <a:ea typeface="Calibri" panose="020F0502020204030204" pitchFamily="34" charset="0"/>
                <a:cs typeface="Times New Roman" panose="02020603050405020304" pitchFamily="18" charset="0"/>
              </a:rPr>
              <a:t>. zón </a:t>
            </a:r>
          </a:p>
          <a:p>
            <a:pPr lvl="0">
              <a:lnSpc>
                <a:spcPct val="107000"/>
              </a:lnSpc>
            </a:pPr>
            <a:endParaRPr lang="cs-CZ" sz="20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cs-CZ"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185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D3B00DD-BB23-7096-9A00-59089F3E4646}"/>
              </a:ext>
            </a:extLst>
          </p:cNvPr>
          <p:cNvSpPr txBox="1"/>
          <p:nvPr/>
        </p:nvSpPr>
        <p:spPr>
          <a:xfrm>
            <a:off x="872068" y="455691"/>
            <a:ext cx="10126132" cy="5247975"/>
          </a:xfrm>
          <a:prstGeom prst="rect">
            <a:avLst/>
          </a:prstGeom>
          <a:noFill/>
        </p:spPr>
        <p:txBody>
          <a:bodyPr wrap="square">
            <a:spAutoFit/>
          </a:bodyPr>
          <a:lstStyle/>
          <a:p>
            <a:pPr marL="342900" lvl="0" indent="-342900">
              <a:lnSpc>
                <a:spcPct val="107000"/>
              </a:lnSpc>
              <a:buFont typeface="Calibri" panose="020F0502020204030204" pitchFamily="34" charset="0"/>
              <a:buChar char="-"/>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cs-CZ" sz="1800" b="1" u="sng" kern="100" dirty="0">
                <a:effectLst/>
                <a:latin typeface="Calibri" panose="020F0502020204030204" pitchFamily="34" charset="0"/>
                <a:ea typeface="Calibri" panose="020F0502020204030204" pitchFamily="34" charset="0"/>
                <a:cs typeface="Times New Roman" panose="02020603050405020304" pitchFamily="18" charset="0"/>
              </a:rPr>
              <a:t>Akcelerační zóny v okolí Dolní Kalné</a:t>
            </a:r>
          </a:p>
          <a:p>
            <a:pPr lvl="0">
              <a:lnSpc>
                <a:spcPct val="107000"/>
              </a:lnSpc>
            </a:pPr>
            <a:endParaRPr lang="cs-CZ"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cs-CZ" sz="2000" kern="100" dirty="0">
                <a:latin typeface="Calibri" panose="020F0502020204030204" pitchFamily="34" charset="0"/>
                <a:ea typeface="Calibri" panose="020F0502020204030204" pitchFamily="34" charset="0"/>
                <a:cs typeface="Times New Roman" panose="02020603050405020304" pitchFamily="18" charset="0"/>
              </a:rPr>
              <a:t>Obce Dolní kalná a celého okolí se týkají dvě akcelerační zóny: </a:t>
            </a:r>
          </a:p>
          <a:p>
            <a:pPr lvl="0">
              <a:lnSpc>
                <a:spcPct val="107000"/>
              </a:lnSpc>
            </a:pPr>
            <a:endParaRPr lang="cs-CZ"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s-CZ" sz="2000" b="1" kern="100" dirty="0">
                <a:latin typeface="Calibri" panose="020F0502020204030204" pitchFamily="34" charset="0"/>
                <a:ea typeface="Calibri" panose="020F0502020204030204" pitchFamily="34" charset="0"/>
                <a:cs typeface="Times New Roman" panose="02020603050405020304" pitchFamily="18" charset="0"/>
              </a:rPr>
              <a:t>AOV 104 Černý háj </a:t>
            </a:r>
            <a:r>
              <a:rPr lang="cs-CZ" sz="2000" kern="100" dirty="0">
                <a:latin typeface="Calibri" panose="020F0502020204030204" pitchFamily="34" charset="0"/>
                <a:ea typeface="Calibri" panose="020F0502020204030204" pitchFamily="34" charset="0"/>
                <a:cs typeface="Times New Roman" panose="02020603050405020304" pitchFamily="18" charset="0"/>
              </a:rPr>
              <a:t>o rozloze 472,73 ha (4,7 km2) - katastrální území Bukovina, Zálesní Lhota, Horní Kalná a Dolní Kalná. Povolený instalovaný výkon 45,5 MW (13 ks max. výkon 5 MW – koeficient budoucí využitelnosti 70 %), maximální výška VTE 250 m, vzdálenost od bytové zástavby menší než 500 metrů</a:t>
            </a:r>
          </a:p>
          <a:p>
            <a:pPr lvl="0">
              <a:lnSpc>
                <a:spcPct val="107000"/>
              </a:lnSpc>
            </a:pPr>
            <a:endParaRPr lang="cs-CZ" sz="20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cs-CZ" sz="2000" b="1" kern="100" dirty="0">
                <a:latin typeface="Calibri" panose="020F0502020204030204" pitchFamily="34" charset="0"/>
                <a:ea typeface="Calibri" panose="020F0502020204030204" pitchFamily="34" charset="0"/>
                <a:cs typeface="Times New Roman" panose="02020603050405020304" pitchFamily="18" charset="0"/>
              </a:rPr>
              <a:t>AOV 105 Borovnice </a:t>
            </a:r>
            <a:r>
              <a:rPr lang="cs-CZ" sz="2000" kern="100" dirty="0">
                <a:latin typeface="Calibri" panose="020F0502020204030204" pitchFamily="34" charset="0"/>
                <a:ea typeface="Calibri" panose="020F0502020204030204" pitchFamily="34" charset="0"/>
                <a:cs typeface="Times New Roman" panose="02020603050405020304" pitchFamily="18" charset="0"/>
              </a:rPr>
              <a:t>o rozloze 284,84 ha (2,8 km2) - na </a:t>
            </a:r>
            <a:r>
              <a:rPr lang="cs-CZ" sz="2000" kern="100" dirty="0" err="1">
                <a:latin typeface="Calibri" panose="020F0502020204030204" pitchFamily="34" charset="0"/>
                <a:ea typeface="Calibri" panose="020F0502020204030204" pitchFamily="34" charset="0"/>
                <a:cs typeface="Times New Roman" panose="02020603050405020304" pitchFamily="18" charset="0"/>
              </a:rPr>
              <a:t>Rovních</a:t>
            </a:r>
            <a:r>
              <a:rPr lang="cs-CZ" sz="2000" kern="100" dirty="0">
                <a:latin typeface="Calibri" panose="020F0502020204030204" pitchFamily="34" charset="0"/>
                <a:ea typeface="Calibri" panose="020F0502020204030204" pitchFamily="34" charset="0"/>
                <a:cs typeface="Times New Roman" panose="02020603050405020304" pitchFamily="18" charset="0"/>
              </a:rPr>
              <a:t> - katastrální území Čistá u Horek, Borovnice, Přední </a:t>
            </a:r>
            <a:r>
              <a:rPr lang="cs-CZ" sz="2000" kern="100" dirty="0" err="1">
                <a:latin typeface="Calibri" panose="020F0502020204030204" pitchFamily="34" charset="0"/>
                <a:ea typeface="Calibri" panose="020F0502020204030204" pitchFamily="34" charset="0"/>
                <a:cs typeface="Times New Roman" panose="02020603050405020304" pitchFamily="18" charset="0"/>
              </a:rPr>
              <a:t>Ždírnice</a:t>
            </a:r>
            <a:r>
              <a:rPr lang="cs-CZ" sz="2000" kern="100" dirty="0">
                <a:latin typeface="Calibri" panose="020F0502020204030204" pitchFamily="34" charset="0"/>
                <a:ea typeface="Calibri" panose="020F0502020204030204" pitchFamily="34" charset="0"/>
                <a:cs typeface="Times New Roman" panose="02020603050405020304" pitchFamily="18" charset="0"/>
              </a:rPr>
              <a:t>, Zadní </a:t>
            </a:r>
            <a:r>
              <a:rPr lang="cs-CZ" sz="2000" kern="100" dirty="0" err="1">
                <a:latin typeface="Calibri" panose="020F0502020204030204" pitchFamily="34" charset="0"/>
                <a:ea typeface="Calibri" panose="020F0502020204030204" pitchFamily="34" charset="0"/>
                <a:cs typeface="Times New Roman" panose="02020603050405020304" pitchFamily="18" charset="0"/>
              </a:rPr>
              <a:t>Ždírnice</a:t>
            </a:r>
            <a:r>
              <a:rPr lang="cs-CZ" sz="2000" kern="100" dirty="0">
                <a:latin typeface="Calibri" panose="020F0502020204030204" pitchFamily="34" charset="0"/>
                <a:ea typeface="Calibri" panose="020F0502020204030204" pitchFamily="34" charset="0"/>
                <a:cs typeface="Times New Roman" panose="02020603050405020304" pitchFamily="18" charset="0"/>
              </a:rPr>
              <a:t> a Dolní Kalná. Povolený instalovaný výkon 28 MW (8 ks povolený výkon 5 MW – koeficient budoucí využitelnosti 70%), maximální výška VTE 250 m, vzdálenost od bytové zástavby menší než 500 metrů</a:t>
            </a:r>
          </a:p>
          <a:p>
            <a:pPr lvl="0">
              <a:lnSpc>
                <a:spcPct val="107000"/>
              </a:lnSpc>
            </a:pPr>
            <a:endParaRPr lang="cs-CZ" sz="20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cs-CZ"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72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6D5474-59E6-7096-A902-7D09E53EF177}"/>
              </a:ext>
            </a:extLst>
          </p:cNvPr>
          <p:cNvSpPr>
            <a:spLocks noGrp="1"/>
          </p:cNvSpPr>
          <p:nvPr>
            <p:ph type="title"/>
          </p:nvPr>
        </p:nvSpPr>
        <p:spPr/>
        <p:txBody>
          <a:bodyPr/>
          <a:lstStyle/>
          <a:p>
            <a:r>
              <a:rPr lang="cs-CZ" dirty="0"/>
              <a:t>Akcelerační zóna AOV 104 Černý háj</a:t>
            </a:r>
          </a:p>
        </p:txBody>
      </p:sp>
      <p:pic>
        <p:nvPicPr>
          <p:cNvPr id="5" name="Zástupný obsah 4">
            <a:extLst>
              <a:ext uri="{FF2B5EF4-FFF2-40B4-BE49-F238E27FC236}">
                <a16:creationId xmlns:a16="http://schemas.microsoft.com/office/drawing/2014/main" id="{9CCFEB91-A284-5429-3172-5FF3BE8D0F21}"/>
              </a:ext>
            </a:extLst>
          </p:cNvPr>
          <p:cNvPicPr>
            <a:picLocks noGrp="1" noChangeAspect="1"/>
          </p:cNvPicPr>
          <p:nvPr>
            <p:ph idx="1"/>
          </p:nvPr>
        </p:nvPicPr>
        <p:blipFill>
          <a:blip r:embed="rId2"/>
          <a:stretch>
            <a:fillRect/>
          </a:stretch>
        </p:blipFill>
        <p:spPr>
          <a:xfrm>
            <a:off x="2320937" y="1825625"/>
            <a:ext cx="7550126" cy="4351338"/>
          </a:xfrm>
          <a:prstGeom prst="rect">
            <a:avLst/>
          </a:prstGeom>
        </p:spPr>
      </p:pic>
    </p:spTree>
    <p:extLst>
      <p:ext uri="{BB962C8B-B14F-4D97-AF65-F5344CB8AC3E}">
        <p14:creationId xmlns:p14="http://schemas.microsoft.com/office/powerpoint/2010/main" val="404086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74B18B-3E74-7246-B38B-3D6F6EDD11AC}"/>
              </a:ext>
            </a:extLst>
          </p:cNvPr>
          <p:cNvSpPr>
            <a:spLocks noGrp="1"/>
          </p:cNvSpPr>
          <p:nvPr>
            <p:ph type="title"/>
          </p:nvPr>
        </p:nvSpPr>
        <p:spPr/>
        <p:txBody>
          <a:bodyPr>
            <a:normAutofit/>
          </a:bodyPr>
          <a:lstStyle/>
          <a:p>
            <a:r>
              <a:rPr lang="cs-CZ" sz="4000" dirty="0"/>
              <a:t>Akcelerační zóna AOV 105 – Borovnice (Rovně)</a:t>
            </a:r>
          </a:p>
        </p:txBody>
      </p:sp>
      <p:pic>
        <p:nvPicPr>
          <p:cNvPr id="5" name="Zástupný obsah 4">
            <a:extLst>
              <a:ext uri="{FF2B5EF4-FFF2-40B4-BE49-F238E27FC236}">
                <a16:creationId xmlns:a16="http://schemas.microsoft.com/office/drawing/2014/main" id="{F61D857F-7559-9C47-616C-F484FD1F74EB}"/>
              </a:ext>
            </a:extLst>
          </p:cNvPr>
          <p:cNvPicPr>
            <a:picLocks noGrp="1" noChangeAspect="1"/>
          </p:cNvPicPr>
          <p:nvPr>
            <p:ph idx="1"/>
          </p:nvPr>
        </p:nvPicPr>
        <p:blipFill>
          <a:blip r:embed="rId2"/>
          <a:stretch>
            <a:fillRect/>
          </a:stretch>
        </p:blipFill>
        <p:spPr>
          <a:xfrm>
            <a:off x="2437415" y="1825625"/>
            <a:ext cx="7317170" cy="4351338"/>
          </a:xfrm>
          <a:prstGeom prst="rect">
            <a:avLst/>
          </a:prstGeom>
        </p:spPr>
      </p:pic>
    </p:spTree>
    <p:extLst>
      <p:ext uri="{BB962C8B-B14F-4D97-AF65-F5344CB8AC3E}">
        <p14:creationId xmlns:p14="http://schemas.microsoft.com/office/powerpoint/2010/main" val="90550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1A76F-FB2A-79DB-6244-4FC0E9A74468}"/>
              </a:ext>
            </a:extLst>
          </p:cNvPr>
          <p:cNvSpPr>
            <a:spLocks noGrp="1"/>
          </p:cNvSpPr>
          <p:nvPr>
            <p:ph type="title"/>
          </p:nvPr>
        </p:nvSpPr>
        <p:spPr/>
        <p:txBody>
          <a:bodyPr/>
          <a:lstStyle/>
          <a:p>
            <a:r>
              <a:rPr lang="cs-CZ" dirty="0"/>
              <a:t>Pohled na AOV 105 z Horek u Staré Paky</a:t>
            </a:r>
          </a:p>
        </p:txBody>
      </p:sp>
      <p:pic>
        <p:nvPicPr>
          <p:cNvPr id="5" name="Zástupný obsah 4">
            <a:extLst>
              <a:ext uri="{FF2B5EF4-FFF2-40B4-BE49-F238E27FC236}">
                <a16:creationId xmlns:a16="http://schemas.microsoft.com/office/drawing/2014/main" id="{7E95F987-5151-8AA1-8DB4-5982FC96A2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8662" y="1363662"/>
            <a:ext cx="10495137" cy="5299605"/>
          </a:xfrm>
          <a:prstGeom prst="rect">
            <a:avLst/>
          </a:prstGeom>
        </p:spPr>
      </p:pic>
    </p:spTree>
    <p:extLst>
      <p:ext uri="{BB962C8B-B14F-4D97-AF65-F5344CB8AC3E}">
        <p14:creationId xmlns:p14="http://schemas.microsoft.com/office/powerpoint/2010/main" val="176785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C1D41-BD4C-4A17-701B-9D72D1B46EBB}"/>
              </a:ext>
            </a:extLst>
          </p:cNvPr>
          <p:cNvSpPr>
            <a:spLocks noGrp="1"/>
          </p:cNvSpPr>
          <p:nvPr>
            <p:ph type="title"/>
          </p:nvPr>
        </p:nvSpPr>
        <p:spPr/>
        <p:txBody>
          <a:bodyPr/>
          <a:lstStyle/>
          <a:p>
            <a:r>
              <a:rPr lang="cs-CZ" dirty="0"/>
              <a:t>Pohled na AOV 104 z Čisté u Horek</a:t>
            </a:r>
          </a:p>
        </p:txBody>
      </p:sp>
      <p:pic>
        <p:nvPicPr>
          <p:cNvPr id="5" name="Zástupný obsah 4">
            <a:extLst>
              <a:ext uri="{FF2B5EF4-FFF2-40B4-BE49-F238E27FC236}">
                <a16:creationId xmlns:a16="http://schemas.microsoft.com/office/drawing/2014/main" id="{68686609-B3F9-217F-4E4B-480B18280D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380067"/>
            <a:ext cx="10515601" cy="5240866"/>
          </a:xfrm>
          <a:prstGeom prst="rect">
            <a:avLst/>
          </a:prstGeom>
        </p:spPr>
      </p:pic>
    </p:spTree>
    <p:extLst>
      <p:ext uri="{BB962C8B-B14F-4D97-AF65-F5344CB8AC3E}">
        <p14:creationId xmlns:p14="http://schemas.microsoft.com/office/powerpoint/2010/main" val="15136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98535B1-0980-38F1-B2CD-B8420E9CBDC0}"/>
              </a:ext>
            </a:extLst>
          </p:cNvPr>
          <p:cNvSpPr txBox="1"/>
          <p:nvPr/>
        </p:nvSpPr>
        <p:spPr>
          <a:xfrm>
            <a:off x="931333" y="682543"/>
            <a:ext cx="6096000" cy="3635547"/>
          </a:xfrm>
          <a:prstGeom prst="rect">
            <a:avLst/>
          </a:prstGeom>
          <a:noFill/>
        </p:spPr>
        <p:txBody>
          <a:bodyPr wrap="square">
            <a:spAutoFit/>
          </a:bodyPr>
          <a:lstStyle/>
          <a:p>
            <a:pPr lvl="0">
              <a:lnSpc>
                <a:spcPct val="107000"/>
              </a:lnSpc>
            </a:pPr>
            <a:r>
              <a:rPr lang="cs-CZ" sz="1800" b="1" u="sng" kern="100" dirty="0">
                <a:effectLst/>
                <a:latin typeface="Calibri" panose="020F0502020204030204" pitchFamily="34" charset="0"/>
                <a:ea typeface="Calibri" panose="020F0502020204030204" pitchFamily="34" charset="0"/>
                <a:cs typeface="Times New Roman" panose="02020603050405020304" pitchFamily="18" charset="0"/>
              </a:rPr>
              <a:t>Jaká je šance na uzákonění akceleračních zón</a:t>
            </a:r>
          </a:p>
          <a:p>
            <a:pPr lvl="0">
              <a:lnSpc>
                <a:spcPct val="107000"/>
              </a:lnSpc>
            </a:pPr>
            <a:endParaRPr lang="cs-CZ" b="1" u="sng"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cs-CZ" kern="100" dirty="0">
                <a:latin typeface="Calibri" panose="020F0502020204030204" pitchFamily="34" charset="0"/>
                <a:ea typeface="Calibri" panose="020F0502020204030204" pitchFamily="34" charset="0"/>
                <a:cs typeface="Times New Roman" panose="02020603050405020304" pitchFamily="18" charset="0"/>
              </a:rPr>
              <a:t>Obce byly seznámeny s návrhem akceleračních zón 14. dubna 2026. 30. dubna 2026 proběhlo v Praze jednání s dotčenými orgány a Kraji. 15. května 2026 se koná v Praze veřejné projednání s obcemi </a:t>
            </a:r>
            <a:r>
              <a:rPr lang="cs-CZ" kern="100">
                <a:latin typeface="Calibri" panose="020F0502020204030204" pitchFamily="34" charset="0"/>
                <a:ea typeface="Calibri" panose="020F0502020204030204" pitchFamily="34" charset="0"/>
                <a:cs typeface="Times New Roman" panose="02020603050405020304" pitchFamily="18" charset="0"/>
              </a:rPr>
              <a:t>a veřejností. </a:t>
            </a:r>
            <a:r>
              <a:rPr lang="cs-CZ" kern="100" dirty="0">
                <a:latin typeface="Calibri" panose="020F0502020204030204" pitchFamily="34" charset="0"/>
                <a:ea typeface="Calibri" panose="020F0502020204030204" pitchFamily="34" charset="0"/>
                <a:cs typeface="Times New Roman" panose="02020603050405020304" pitchFamily="18" charset="0"/>
              </a:rPr>
              <a:t>Termín připomínkování akceleračních zón je do 1. června 2026. Zákon o akceleračních zónách má být vládě předložen do 31. července 2026, pokud bude schválen, tak nabyde účinnosti do 31. srpna 2026. Pokud by došlo neschválení, je to velký ekonomický problém, neboť stát by přišel o miliardy korun z Evropské unie. Proto je obrovský tlak na to, aby byl zákon schválen.   </a:t>
            </a:r>
          </a:p>
        </p:txBody>
      </p:sp>
    </p:spTree>
    <p:extLst>
      <p:ext uri="{BB962C8B-B14F-4D97-AF65-F5344CB8AC3E}">
        <p14:creationId xmlns:p14="http://schemas.microsoft.com/office/powerpoint/2010/main" val="147626609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4137</TotalTime>
  <Words>383</Words>
  <Application>Microsoft Office PowerPoint</Application>
  <PresentationFormat>Širokoúhlá obrazovka</PresentationFormat>
  <Paragraphs>24</Paragraphs>
  <Slides>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vt:i4>
      </vt:variant>
    </vt:vector>
  </HeadingPairs>
  <TitlesOfParts>
    <vt:vector size="11" baseType="lpstr">
      <vt:lpstr>Arial</vt:lpstr>
      <vt:lpstr>Calibri</vt:lpstr>
      <vt:lpstr>Calibri Light</vt:lpstr>
      <vt:lpstr>Motiv Office</vt:lpstr>
      <vt:lpstr>Prezentace aplikace PowerPoint</vt:lpstr>
      <vt:lpstr>Prezentace aplikace PowerPoint</vt:lpstr>
      <vt:lpstr>Akcelerační zóna AOV 104 Černý háj</vt:lpstr>
      <vt:lpstr>Akcelerační zóna AOV 105 – Borovnice (Rovně)</vt:lpstr>
      <vt:lpstr>Pohled na AOV 105 z Horek u Staré Paky</vt:lpstr>
      <vt:lpstr>Pohled na AOV 104 z Čisté u Horek</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Tomáš Navrátil</dc:creator>
  <cp:lastModifiedBy>Kancelář</cp:lastModifiedBy>
  <cp:revision>10</cp:revision>
  <cp:lastPrinted>2026-05-20T09:43:33Z</cp:lastPrinted>
  <dcterms:created xsi:type="dcterms:W3CDTF">2026-05-04T15:12:52Z</dcterms:created>
  <dcterms:modified xsi:type="dcterms:W3CDTF">2026-05-21T07:35:17Z</dcterms:modified>
</cp:coreProperties>
</file>